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xmlns="" id="{864672EB-02A8-48AB-BCFB-00B78DBA6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xmlns="" id="{7255A803-13A1-44E9-ACA9-889A5CC39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xmlns="" id="{BC82C52F-0333-430E-AF00-FA48A518A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5">
            <a:extLst>
              <a:ext uri="{FF2B5EF4-FFF2-40B4-BE49-F238E27FC236}">
                <a16:creationId xmlns:a16="http://schemas.microsoft.com/office/drawing/2014/main" xmlns="" id="{BE9CCFFE-A385-4D35-8504-960F050EF7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xmlns="" id="{1AD41804-3572-46FD-8124-D3079B6427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xmlns="" id="{5316A1D8-3445-4B94-B595-2285C05EEE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FA7483C-C90B-453F-AB53-60D8FDE6D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F27E6D-9F8B-4C25-AE26-623963649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233" y="1124126"/>
            <a:ext cx="8689976" cy="2968510"/>
          </a:xfrm>
        </p:spPr>
        <p:txBody>
          <a:bodyPr>
            <a:normAutofit/>
          </a:bodyPr>
          <a:lstStyle/>
          <a:p>
            <a:r>
              <a:rPr lang="hr-HR" sz="3100" dirty="0"/>
              <a:t>Pedijatrija jučer, danas, sutra</a:t>
            </a:r>
            <a:br>
              <a:rPr lang="hr-HR" sz="3100" dirty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sz="3100" dirty="0" err="1"/>
              <a:t>mirjana</a:t>
            </a:r>
            <a:r>
              <a:rPr lang="hr-HR" sz="3100" dirty="0"/>
              <a:t> </a:t>
            </a:r>
            <a:r>
              <a:rPr lang="hr-HR" sz="3100" dirty="0" err="1"/>
              <a:t>kolarek</a:t>
            </a:r>
            <a:r>
              <a:rPr lang="hr-HR" sz="3100" dirty="0"/>
              <a:t> </a:t>
            </a:r>
            <a:r>
              <a:rPr lang="hr-HR" sz="3100" dirty="0" err="1"/>
              <a:t>karakaš</a:t>
            </a:r>
            <a:r>
              <a:rPr lang="hr-HR" sz="3100" dirty="0"/>
              <a:t> </a:t>
            </a:r>
            <a:r>
              <a:rPr lang="hr-HR" sz="3100" dirty="0" err="1"/>
              <a:t>dr.med.spec.pedijatar</a:t>
            </a:r>
            <a:endParaRPr lang="hr-HR" sz="31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xmlns="" id="{0A7FE3CF-3098-4ABA-B779-AD13026E3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233" y="3013746"/>
            <a:ext cx="8689976" cy="10788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hr-HR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hr-HR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hr-HR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hr-HR" sz="60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  <a:p>
            <a:pPr>
              <a:lnSpc>
                <a:spcPct val="110000"/>
              </a:lnSpc>
            </a:pPr>
            <a:r>
              <a:rPr lang="hr-HR" sz="60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</a:t>
            </a:r>
          </a:p>
          <a:p>
            <a:pPr>
              <a:lnSpc>
                <a:spcPct val="110000"/>
              </a:lnSpc>
            </a:pPr>
            <a:endParaRPr lang="hr-HR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hr-HR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hr-HR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hr-HR" sz="600">
                <a:solidFill>
                  <a:schemeClr val="tx1">
                    <a:lumMod val="50000"/>
                    <a:lumOff val="50000"/>
                  </a:schemeClr>
                </a:solidFill>
              </a:rPr>
              <a:t> NIP 7 vulnerabilne skupine zagreb 07.03.2021.g</a:t>
            </a:r>
          </a:p>
        </p:txBody>
      </p:sp>
    </p:spTree>
    <p:extLst>
      <p:ext uri="{BB962C8B-B14F-4D97-AF65-F5344CB8AC3E}">
        <p14:creationId xmlns:p14="http://schemas.microsoft.com/office/powerpoint/2010/main" val="2983738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D1C0F6D-5AB0-457D-A2E5-4B8E77E39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D56A97F-536A-4D70-BE3C-46ED7477A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C8F27DD5-AB09-4348-AEAE-38DD5BF3B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AF6617-C130-4928-B66F-565E9289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3466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hr-HR" sz="4400"/>
              <a:t>PRIMARNA PEDIJATRIJA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9EB9685-AB3D-4722-9686-FDC6DBC518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500"/>
              <a:t>Digitalni atlas hrvatske medicine- HLK</a:t>
            </a:r>
          </a:p>
          <a:p>
            <a:pPr>
              <a:lnSpc>
                <a:spcPct val="110000"/>
              </a:lnSpc>
            </a:pPr>
            <a:r>
              <a:rPr lang="hr-HR" sz="1500"/>
              <a:t>Do lipnja 2025.g. hrvatski zdravstveni sustav će izgubiti 2 700 liječnika</a:t>
            </a:r>
          </a:p>
          <a:p>
            <a:pPr>
              <a:lnSpc>
                <a:spcPct val="110000"/>
              </a:lnSpc>
            </a:pPr>
            <a:r>
              <a:rPr lang="hr-HR" sz="1500"/>
              <a:t>U Sustavu zdravstva rh sada radi 15 294 liječnika</a:t>
            </a:r>
          </a:p>
          <a:p>
            <a:pPr>
              <a:lnSpc>
                <a:spcPct val="110000"/>
              </a:lnSpc>
            </a:pPr>
            <a:r>
              <a:rPr lang="hr-HR" sz="1500"/>
              <a:t>STALNI RAST LIJEČNIKA UOBIČAJENi JE U EUROPSKOJ UNIJI ZBOG POVEĆANIH POTREBA, SVE VEĆE SLOŽENOSTI MEDICINSKIH USLUGA I POVEĆANOG OPSEGA ZDRAVSTVENIH USLUGA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500"/>
              <a:t>      BROJ PEDIJATARA U PRIMARNOJ ZDRAVSTVENOJ ZAŠTITI rh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500"/>
              <a:t>                                          258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500"/>
              <a:t>                     STARIJIH OD 60 GODINA 94 ( PROSJEČNA DOB  55 GODINA)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500"/>
              <a:t>                                        UDIO LIJEČNICA 89%</a:t>
            </a:r>
          </a:p>
          <a:p>
            <a:pPr>
              <a:lnSpc>
                <a:spcPct val="110000"/>
              </a:lnSpc>
            </a:pPr>
            <a:endParaRPr lang="hr-HR" sz="1500"/>
          </a:p>
          <a:p>
            <a:pPr>
              <a:lnSpc>
                <a:spcPct val="110000"/>
              </a:lnSpc>
            </a:pPr>
            <a:endParaRPr lang="hr-HR" sz="15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22BA091-022A-4EB4-BBA0-0309BF5F9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F7B35E-EC09-49A4-BB08-7BF222F2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hr-HR" sz="3700" dirty="0">
                <a:solidFill>
                  <a:srgbClr val="FFFFFF"/>
                </a:solidFill>
              </a:rPr>
              <a:t>Primarna pedijatrija</a:t>
            </a:r>
            <a:br>
              <a:rPr lang="hr-HR" sz="3700" dirty="0">
                <a:solidFill>
                  <a:srgbClr val="FFFFFF"/>
                </a:solidFill>
              </a:rPr>
            </a:br>
            <a:r>
              <a:rPr lang="hr-HR" sz="3700" dirty="0">
                <a:solidFill>
                  <a:srgbClr val="FFFFFF"/>
                </a:solidFill>
              </a:rPr>
              <a:t/>
            </a:r>
            <a:br>
              <a:rPr lang="hr-HR" sz="3700" dirty="0">
                <a:solidFill>
                  <a:srgbClr val="FFFFFF"/>
                </a:solidFill>
              </a:rPr>
            </a:br>
            <a:r>
              <a:rPr lang="hr-HR" sz="3700" dirty="0">
                <a:solidFill>
                  <a:srgbClr val="FFFFFF"/>
                </a:solidFill>
              </a:rPr>
              <a:t>m. </a:t>
            </a:r>
            <a:r>
              <a:rPr lang="hr-HR" sz="3700" dirty="0" err="1">
                <a:solidFill>
                  <a:srgbClr val="FFFFFF"/>
                </a:solidFill>
              </a:rPr>
              <a:t>jovančević</a:t>
            </a:r>
            <a:r>
              <a:rPr lang="hr-HR" sz="3700" dirty="0">
                <a:solidFill>
                  <a:srgbClr val="FFFFFF"/>
                </a:solidFill>
              </a:rPr>
              <a:t>  2005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996C1E7-6303-488B-BD95-FEA73B913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r>
              <a:rPr lang="hr-HR" dirty="0"/>
              <a:t> nedostatak pedijatara</a:t>
            </a:r>
          </a:p>
          <a:p>
            <a:r>
              <a:rPr lang="hr-HR" dirty="0"/>
              <a:t>Visoka prosječna dob pedijatara</a:t>
            </a:r>
          </a:p>
          <a:p>
            <a:r>
              <a:rPr lang="hr-HR" dirty="0"/>
              <a:t>Veliki broj djece u pedijatrijskoj  skrbi</a:t>
            </a:r>
          </a:p>
          <a:p>
            <a:r>
              <a:rPr lang="hr-HR" dirty="0"/>
              <a:t>Sve veći broj psihosocijalne problematike, kroničnih bolesti, djece s teškoćama u razvoju</a:t>
            </a:r>
          </a:p>
          <a:p>
            <a:r>
              <a:rPr lang="hr-HR" dirty="0"/>
              <a:t>Privatizacijom  smanjeni broj tima, izgubili smo višu medicinsku sestru u timu</a:t>
            </a:r>
          </a:p>
          <a:p>
            <a:r>
              <a:rPr lang="hr-HR" dirty="0"/>
              <a:t>Broj djece pada ali broj potreba raste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C8C934-6E74-46BD-8138-C0C2E0C4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hr-HR" sz="4100">
                <a:solidFill>
                  <a:srgbClr val="FFFFFF"/>
                </a:solidFill>
              </a:rPr>
              <a:t>Primarna pedijatrija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03D065DB-6B82-4C8D-B052-6802C59BD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/>
              <a:t>Državni zavod za statistiku republike hrvatske</a:t>
            </a:r>
          </a:p>
          <a:p>
            <a:pPr marL="0" indent="0">
              <a:buNone/>
            </a:pPr>
            <a:r>
              <a:rPr lang="hr-HR" dirty="0"/>
              <a:t>Prirodno kretanje stanovništva republike hrvatske u 2019.g</a:t>
            </a:r>
          </a:p>
          <a:p>
            <a:pPr marL="0" indent="0">
              <a:buNone/>
            </a:pPr>
            <a:r>
              <a:rPr lang="hr-HR" dirty="0"/>
              <a:t>1991. Rođeno 51 829 djece</a:t>
            </a:r>
          </a:p>
          <a:p>
            <a:pPr marL="0" indent="0">
              <a:buNone/>
            </a:pPr>
            <a:r>
              <a:rPr lang="hr-HR" dirty="0"/>
              <a:t>2010. rođeno 43 361 djece</a:t>
            </a:r>
          </a:p>
          <a:p>
            <a:pPr marL="0" indent="0">
              <a:buNone/>
            </a:pPr>
            <a:r>
              <a:rPr lang="hr-HR" dirty="0"/>
              <a:t>2019. Rođeno 36  135 djece</a:t>
            </a:r>
          </a:p>
          <a:p>
            <a:pPr marL="0" indent="0">
              <a:buNone/>
            </a:pPr>
            <a:r>
              <a:rPr lang="hr-HR" dirty="0"/>
              <a:t>Hrvatski zdravstveno-statistički ljetopis za 2019.g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8633A2-51A7-41F2-9DDE-DA2C8357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hr-HR" sz="4400">
                <a:solidFill>
                  <a:srgbClr val="FFFFFF"/>
                </a:solidFill>
              </a:rPr>
              <a:t>Covid-19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C0B361-3B6A-45D1-AC5B-73AADC8726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r-HR" sz="1600" dirty="0"/>
              <a:t>Nacionalni stožer donosi protokole koji se moraju poštivati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Smanjiti kontakt na najmanju moguću mjeru zbog zaštite pacijenata i samog osoblja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Otvoreni komunikacijski kanali ( telefon, e-pošta, društvene mreže) 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gdje ima volje, ima i načina! Telemedicina!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Preventivna djelatnost primarne pedijatrije nije prekinuta (sistematski pregledi i cijepljenja)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Fizioterapija i radna terapija su bile u prekidu ( rana intervencija u djetinjstvu se okrenula virtualnom načinu rada, više udruge za razliku od javnih ustanova)) 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Nevidljivi rad u ambulanti (propusnice, ispričnice, potvrde za bolovanja, doznake za pomagala, </a:t>
            </a:r>
            <a:r>
              <a:rPr lang="hr-HR" sz="1600" dirty="0" err="1"/>
              <a:t>rp</a:t>
            </a:r>
            <a:r>
              <a:rPr lang="hr-HR" sz="1600" dirty="0"/>
              <a:t>, </a:t>
            </a:r>
            <a:r>
              <a:rPr lang="hr-HR" sz="1600" dirty="0" err="1"/>
              <a:t>up</a:t>
            </a:r>
            <a:r>
              <a:rPr lang="hr-HR" sz="1600" dirty="0"/>
              <a:t>, </a:t>
            </a:r>
            <a:r>
              <a:rPr lang="hr-HR" sz="1600" dirty="0" err="1"/>
              <a:t>pn</a:t>
            </a:r>
            <a:r>
              <a:rPr lang="hr-HR" sz="1600" dirty="0"/>
              <a:t>, naručivanje za </a:t>
            </a:r>
            <a:r>
              <a:rPr lang="hr-HR" sz="1600" dirty="0" err="1"/>
              <a:t>pREGLEDE</a:t>
            </a:r>
            <a:r>
              <a:rPr lang="hr-HR" sz="1600" dirty="0"/>
              <a:t> NA sekundarnoj razini, kontinuirani izvještaji, e-cijepih, nabava cjepiva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8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B6C3F9-96E0-40A6-A379-731F5F96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hr-HR" sz="4100">
                <a:solidFill>
                  <a:srgbClr val="FFFFFF"/>
                </a:solidFill>
              </a:rPr>
              <a:t>Primarna pedijatrija sutra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F6E6C6-3F50-498C-87A7-6495F0BEEA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 dirty="0"/>
              <a:t>Primarna pedijatrija je Važna karika u sveobuhvatnoj zdravstvenoj skrbi djece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Preventiva je temelj budućeg zdravlja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Obnavljanje kadra, specijalizacije i subspecijalizacije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Motivacija mladih liječnika za specijalizaciju 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Smanjivanje broja djece u skrbi u cilju pružanja više razine kvalitete zdravstvene zaštite (danas imamo sve više cijepljenja, sve više sistematskih pregleda, sve više zahtjeva, raste broj djece s rizikom u razvoju i djece s teškoćama u razvoju, kronično bolesne djece, administracija nam je sve veći teret i oduzima sve više vremena 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Razvijanje modela telemedicine u kombinaciji s klasičnim pružanjem usluga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078690-BB17-4366-9548-A0638BD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hr-HR" sz="4100">
                <a:solidFill>
                  <a:srgbClr val="FFFFFF"/>
                </a:solidFill>
              </a:rPr>
              <a:t>Primarna pedijatrija sutra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EDB156E-FD39-441A-9584-5E1747CD79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400"/>
              <a:t>Epa-europsko pedijatrijsko društvo i </a:t>
            </a:r>
            <a:r>
              <a:rPr lang="hr-HR" sz="1400" err="1"/>
              <a:t>unepsa</a:t>
            </a:r>
            <a:r>
              <a:rPr lang="hr-HR" sz="1400"/>
              <a:t>-unija nacionalnih europskih </a:t>
            </a:r>
            <a:r>
              <a:rPr lang="hr-HR" sz="1400" err="1"/>
              <a:t>pedijatrijskh</a:t>
            </a:r>
            <a:r>
              <a:rPr lang="hr-HR" sz="1400"/>
              <a:t> društava i udruga objavljuju krivulju učestalosti kretanja virtualnih i klasičnih pregleda u </a:t>
            </a:r>
            <a:r>
              <a:rPr lang="hr-HR" sz="1400" err="1"/>
              <a:t>europi</a:t>
            </a:r>
            <a:r>
              <a:rPr lang="hr-HR" sz="1400"/>
              <a:t>, od početka pandemije korona virusom</a:t>
            </a:r>
          </a:p>
          <a:p>
            <a:pPr>
              <a:lnSpc>
                <a:spcPct val="110000"/>
              </a:lnSpc>
            </a:pPr>
            <a:r>
              <a:rPr lang="hr-HR" sz="1400"/>
              <a:t>Na razini </a:t>
            </a:r>
            <a:r>
              <a:rPr lang="hr-HR" sz="1400" err="1"/>
              <a:t>eu</a:t>
            </a:r>
            <a:r>
              <a:rPr lang="hr-HR" sz="1400"/>
              <a:t> smanjeni je broj kliničkih pregleda a povećani broj virtualnih usluga, hrvatska nije izuzetak</a:t>
            </a:r>
          </a:p>
          <a:p>
            <a:pPr>
              <a:lnSpc>
                <a:spcPct val="110000"/>
              </a:lnSpc>
            </a:pPr>
            <a:r>
              <a:rPr lang="hr-HR" sz="1400"/>
              <a:t>Razvijaju se protokoli i algoritmi za pružanje usluga telemedicine uz rješavanje medicinskih </a:t>
            </a:r>
            <a:r>
              <a:rPr lang="hr-HR" sz="1400" err="1"/>
              <a:t>etičkh</a:t>
            </a:r>
            <a:r>
              <a:rPr lang="hr-HR" sz="1400"/>
              <a:t> pitanja i pravne podloge</a:t>
            </a:r>
          </a:p>
          <a:p>
            <a:pPr>
              <a:lnSpc>
                <a:spcPct val="110000"/>
              </a:lnSpc>
            </a:pPr>
            <a:r>
              <a:rPr lang="hr-HR" sz="1400"/>
              <a:t>Hrvatsko društvo za preventivnu i socijalnu pedijatriju  promišlja o zdravstvenim potrebama naših pacijenata, vodi brigu o stručnim, staleškim i organizacijskim pitanjima svojih članova</a:t>
            </a:r>
          </a:p>
          <a:p>
            <a:pPr>
              <a:lnSpc>
                <a:spcPct val="110000"/>
              </a:lnSpc>
            </a:pPr>
            <a:r>
              <a:rPr lang="hr-HR" sz="1400"/>
              <a:t>razvija korektne odnose s pedijatrima svih razina zdravstvene zaštite, institucijama, društvima i udrugama istih interesa</a:t>
            </a:r>
          </a:p>
          <a:p>
            <a:pPr>
              <a:lnSpc>
                <a:spcPct val="110000"/>
              </a:lnSpc>
            </a:pPr>
            <a:r>
              <a:rPr lang="hr-HR" sz="1400"/>
              <a:t>Za pedijatriju je potrebno puno ljubavi jer „Ako ne voliš to što radiš, bolje da to i ne radiš!</a:t>
            </a:r>
          </a:p>
          <a:p>
            <a:pPr>
              <a:lnSpc>
                <a:spcPct val="110000"/>
              </a:lnSpc>
            </a:pPr>
            <a:endParaRPr lang="hr-HR" sz="1400"/>
          </a:p>
          <a:p>
            <a:pPr>
              <a:lnSpc>
                <a:spcPct val="110000"/>
              </a:lnSpc>
            </a:pPr>
            <a:endParaRPr lang="hr-HR" sz="1400"/>
          </a:p>
          <a:p>
            <a:pPr>
              <a:lnSpc>
                <a:spcPct val="110000"/>
              </a:lnSpc>
            </a:pPr>
            <a:endParaRPr lang="hr-HR" sz="1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0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>
            <a:extLst>
              <a:ext uri="{FF2B5EF4-FFF2-40B4-BE49-F238E27FC236}">
                <a16:creationId xmlns:a16="http://schemas.microsoft.com/office/drawing/2014/main" xmlns="" id="{E77D5960-B3B3-4AE1-8BBD-3C55D906A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9CB45896-DF82-4158-8135-BB4EF2219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xmlns="" id="{0A29CAD9-00D9-4D79-B982-85CD7FBD3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xmlns="" id="{3F01E04B-E3A4-4B2D-92DF-752C4E7EF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65896F8-7BC7-4574-8E2B-4A1A60367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poziranje&#10;&#10;Opis je automatski generiran">
            <a:extLst>
              <a:ext uri="{FF2B5EF4-FFF2-40B4-BE49-F238E27FC236}">
                <a16:creationId xmlns:a16="http://schemas.microsoft.com/office/drawing/2014/main" xmlns="" id="{AE1518A9-E799-4A54-AC31-14F0AF2AB6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60120" y="1424371"/>
            <a:ext cx="6002432" cy="400662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D7EC6C-91E2-498C-9303-49F290B0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Čuvajmo djecu ali mislimo i na one koji brinu o njima!</a:t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38309424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279</TotalTime>
  <Words>532</Words>
  <Application>Microsoft Office PowerPoint</Application>
  <PresentationFormat>Široki zaslon</PresentationFormat>
  <Paragraphs>57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Kapljica</vt:lpstr>
      <vt:lpstr>Pedijatrija jučer, danas, sutra  mirjana kolarek karakaš dr.med.spec.pedijatar</vt:lpstr>
      <vt:lpstr>PRIMARNA PEDIJATRIJA</vt:lpstr>
      <vt:lpstr>Primarna pedijatrija  m. jovančević  2005 </vt:lpstr>
      <vt:lpstr>Primarna pedijatrija</vt:lpstr>
      <vt:lpstr>Covid-19 </vt:lpstr>
      <vt:lpstr>Primarna pedijatrija sutra</vt:lpstr>
      <vt:lpstr>Primarna pedijatrija sutra</vt:lpstr>
      <vt:lpstr>Čuvajmo djecu ali mislimo i na one koji brinu o njima!   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Pedijatrija: jučer, danas,sutra…</dc:title>
  <dc:creator>Vedran Karakaš</dc:creator>
  <cp:lastModifiedBy>Korisnik</cp:lastModifiedBy>
  <cp:revision>41</cp:revision>
  <dcterms:created xsi:type="dcterms:W3CDTF">2021-03-06T14:07:38Z</dcterms:created>
  <dcterms:modified xsi:type="dcterms:W3CDTF">2021-06-11T12:10:17Z</dcterms:modified>
</cp:coreProperties>
</file>